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73" r:id="rId6"/>
    <p:sldId id="276" r:id="rId7"/>
    <p:sldId id="274" r:id="rId8"/>
    <p:sldId id="268" r:id="rId9"/>
    <p:sldId id="275" r:id="rId10"/>
    <p:sldId id="270" r:id="rId11"/>
    <p:sldId id="271" r:id="rId12"/>
    <p:sldId id="269" r:id="rId13"/>
    <p:sldId id="260" r:id="rId14"/>
    <p:sldId id="262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E1D9B-F208-4EE0-96AE-2BCF4D35ED5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CF7FC43-AF97-4F45-9AED-82F14FA02FFE}">
      <dgm:prSet phldrT="[Text]"/>
      <dgm:spPr/>
      <dgm:t>
        <a:bodyPr/>
        <a:lstStyle/>
        <a:p>
          <a:r>
            <a:rPr lang="en-IN" dirty="0" smtClean="0"/>
            <a:t>Positive Skewed Distribution</a:t>
          </a:r>
          <a:endParaRPr lang="en-IN" dirty="0"/>
        </a:p>
      </dgm:t>
    </dgm:pt>
    <dgm:pt modelId="{F16EC1FC-05DB-487D-B3BE-463FF9B95E82}" type="parTrans" cxnId="{2D604EE4-60C3-47F3-9F24-09D6CA5922B9}">
      <dgm:prSet/>
      <dgm:spPr/>
      <dgm:t>
        <a:bodyPr/>
        <a:lstStyle/>
        <a:p>
          <a:endParaRPr lang="en-IN"/>
        </a:p>
      </dgm:t>
    </dgm:pt>
    <dgm:pt modelId="{C73834F4-816C-42EF-86EE-4899D53FBE63}" type="sibTrans" cxnId="{2D604EE4-60C3-47F3-9F24-09D6CA5922B9}">
      <dgm:prSet/>
      <dgm:spPr/>
      <dgm:t>
        <a:bodyPr/>
        <a:lstStyle/>
        <a:p>
          <a:endParaRPr lang="en-IN"/>
        </a:p>
      </dgm:t>
    </dgm:pt>
    <dgm:pt modelId="{0866C408-399C-452F-A311-7C81520F2A66}">
      <dgm:prSet phldrT="[Text]"/>
      <dgm:spPr/>
      <dgm:t>
        <a:bodyPr/>
        <a:lstStyle/>
        <a:p>
          <a:r>
            <a:rPr lang="en-IN" dirty="0" smtClean="0"/>
            <a:t>Negatively Skewed Distribution</a:t>
          </a:r>
          <a:endParaRPr lang="en-IN" dirty="0"/>
        </a:p>
      </dgm:t>
    </dgm:pt>
    <dgm:pt modelId="{480E352F-D9A1-42E3-8AC5-A8AB0D457761}" type="parTrans" cxnId="{AB1F8B65-714A-4AA2-A61F-9EF9C1C079D3}">
      <dgm:prSet/>
      <dgm:spPr/>
      <dgm:t>
        <a:bodyPr/>
        <a:lstStyle/>
        <a:p>
          <a:endParaRPr lang="en-IN"/>
        </a:p>
      </dgm:t>
    </dgm:pt>
    <dgm:pt modelId="{1A3A8595-EDC0-46F5-89B7-6583CC96B4F5}" type="sibTrans" cxnId="{AB1F8B65-714A-4AA2-A61F-9EF9C1C079D3}">
      <dgm:prSet/>
      <dgm:spPr/>
      <dgm:t>
        <a:bodyPr/>
        <a:lstStyle/>
        <a:p>
          <a:endParaRPr lang="en-IN"/>
        </a:p>
      </dgm:t>
    </dgm:pt>
    <dgm:pt modelId="{5D5A1878-8D52-495A-98CF-484871AE92D3}" type="pres">
      <dgm:prSet presAssocID="{902E1D9B-F208-4EE0-96AE-2BCF4D35ED5D}" presName="linear" presStyleCnt="0">
        <dgm:presLayoutVars>
          <dgm:animLvl val="lvl"/>
          <dgm:resizeHandles val="exact"/>
        </dgm:presLayoutVars>
      </dgm:prSet>
      <dgm:spPr/>
    </dgm:pt>
    <dgm:pt modelId="{AE496050-4879-450C-9B6C-F60F6BED867B}" type="pres">
      <dgm:prSet presAssocID="{6CF7FC43-AF97-4F45-9AED-82F14FA02FF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DE5DD29-F35F-461A-B4BB-D0D0B1118577}" type="pres">
      <dgm:prSet presAssocID="{C73834F4-816C-42EF-86EE-4899D53FBE63}" presName="spacer" presStyleCnt="0"/>
      <dgm:spPr/>
    </dgm:pt>
    <dgm:pt modelId="{594DC422-E8CC-4294-B9CD-189187AC624F}" type="pres">
      <dgm:prSet presAssocID="{0866C408-399C-452F-A311-7C81520F2A6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051B84E-8997-4E08-BB15-260C37C49BA0}" type="presOf" srcId="{6CF7FC43-AF97-4F45-9AED-82F14FA02FFE}" destId="{AE496050-4879-450C-9B6C-F60F6BED867B}" srcOrd="0" destOrd="0" presId="urn:microsoft.com/office/officeart/2005/8/layout/vList2"/>
    <dgm:cxn modelId="{CB39EA01-B654-4E4B-B616-EADF0D09A56E}" type="presOf" srcId="{0866C408-399C-452F-A311-7C81520F2A66}" destId="{594DC422-E8CC-4294-B9CD-189187AC624F}" srcOrd="0" destOrd="0" presId="urn:microsoft.com/office/officeart/2005/8/layout/vList2"/>
    <dgm:cxn modelId="{AB1F8B65-714A-4AA2-A61F-9EF9C1C079D3}" srcId="{902E1D9B-F208-4EE0-96AE-2BCF4D35ED5D}" destId="{0866C408-399C-452F-A311-7C81520F2A66}" srcOrd="1" destOrd="0" parTransId="{480E352F-D9A1-42E3-8AC5-A8AB0D457761}" sibTransId="{1A3A8595-EDC0-46F5-89B7-6583CC96B4F5}"/>
    <dgm:cxn modelId="{2D604EE4-60C3-47F3-9F24-09D6CA5922B9}" srcId="{902E1D9B-F208-4EE0-96AE-2BCF4D35ED5D}" destId="{6CF7FC43-AF97-4F45-9AED-82F14FA02FFE}" srcOrd="0" destOrd="0" parTransId="{F16EC1FC-05DB-487D-B3BE-463FF9B95E82}" sibTransId="{C73834F4-816C-42EF-86EE-4899D53FBE63}"/>
    <dgm:cxn modelId="{9F6F17FA-E855-4D4E-BE81-1888E8F90A24}" type="presOf" srcId="{902E1D9B-F208-4EE0-96AE-2BCF4D35ED5D}" destId="{5D5A1878-8D52-495A-98CF-484871AE92D3}" srcOrd="0" destOrd="0" presId="urn:microsoft.com/office/officeart/2005/8/layout/vList2"/>
    <dgm:cxn modelId="{7DDF6560-D249-4B44-919C-3C9632E9607A}" type="presParOf" srcId="{5D5A1878-8D52-495A-98CF-484871AE92D3}" destId="{AE496050-4879-450C-9B6C-F60F6BED867B}" srcOrd="0" destOrd="0" presId="urn:microsoft.com/office/officeart/2005/8/layout/vList2"/>
    <dgm:cxn modelId="{F54D14EC-8445-4533-8248-A067CA11B83F}" type="presParOf" srcId="{5D5A1878-8D52-495A-98CF-484871AE92D3}" destId="{8DE5DD29-F35F-461A-B4BB-D0D0B1118577}" srcOrd="1" destOrd="0" presId="urn:microsoft.com/office/officeart/2005/8/layout/vList2"/>
    <dgm:cxn modelId="{55663737-33FF-4757-9F44-E7B40E026B1D}" type="presParOf" srcId="{5D5A1878-8D52-495A-98CF-484871AE92D3}" destId="{594DC422-E8CC-4294-B9CD-189187AC624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496050-4879-450C-9B6C-F60F6BED867B}">
      <dsp:nvSpPr>
        <dsp:cNvPr id="0" name=""/>
        <dsp:cNvSpPr/>
      </dsp:nvSpPr>
      <dsp:spPr>
        <a:xfrm>
          <a:off x="0" y="595700"/>
          <a:ext cx="8229600" cy="1151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800" kern="1200" dirty="0" smtClean="0"/>
            <a:t>Positive Skewed Distribution</a:t>
          </a:r>
          <a:endParaRPr lang="en-IN" sz="4800" kern="1200" dirty="0"/>
        </a:p>
      </dsp:txBody>
      <dsp:txXfrm>
        <a:off x="0" y="595700"/>
        <a:ext cx="8229600" cy="1151279"/>
      </dsp:txXfrm>
    </dsp:sp>
    <dsp:sp modelId="{594DC422-E8CC-4294-B9CD-189187AC624F}">
      <dsp:nvSpPr>
        <dsp:cNvPr id="0" name=""/>
        <dsp:cNvSpPr/>
      </dsp:nvSpPr>
      <dsp:spPr>
        <a:xfrm>
          <a:off x="0" y="1885220"/>
          <a:ext cx="8229600" cy="1151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800" kern="1200" dirty="0" smtClean="0"/>
            <a:t>Negatively Skewed Distribution</a:t>
          </a:r>
          <a:endParaRPr lang="en-IN" sz="4800" kern="1200" dirty="0"/>
        </a:p>
      </dsp:txBody>
      <dsp:txXfrm>
        <a:off x="0" y="1885220"/>
        <a:ext cx="8229600" cy="1151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505200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Descriptive Statistics</a:t>
            </a:r>
            <a:br>
              <a:rPr lang="en-US" sz="5400" b="1" u="sng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b="1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[Measures of </a:t>
            </a:r>
            <a:r>
              <a:rPr lang="en-US" b="1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Symmetry]</a:t>
            </a:r>
            <a:r>
              <a:rPr lang="en-US" b="1" dirty="0" smtClean="0">
                <a:solidFill>
                  <a:srgbClr val="000099"/>
                </a:solidFill>
              </a:rPr>
              <a:t/>
            </a:r>
            <a:br>
              <a:rPr lang="en-US" b="1" dirty="0" smtClean="0">
                <a:solidFill>
                  <a:srgbClr val="000099"/>
                </a:solidFill>
              </a:rPr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algn="r">
              <a:buNone/>
            </a:pPr>
            <a:endParaRPr lang="en-IN" dirty="0" smtClean="0"/>
          </a:p>
          <a:p>
            <a:pPr algn="r">
              <a:buNone/>
            </a:pPr>
            <a:endParaRPr lang="en-IN" dirty="0" smtClean="0"/>
          </a:p>
          <a:p>
            <a:pPr algn="r">
              <a:buNone/>
            </a:pPr>
            <a:endParaRPr lang="en-IN" dirty="0" smtClean="0"/>
          </a:p>
          <a:p>
            <a:pPr algn="r">
              <a:buNone/>
            </a:pPr>
            <a:r>
              <a:rPr lang="en-IN" dirty="0" smtClean="0"/>
              <a:t>Dr Parmila</a:t>
            </a:r>
          </a:p>
          <a:p>
            <a:pPr algn="r">
              <a:buNone/>
            </a:pPr>
            <a:r>
              <a:rPr lang="en-IN" dirty="0" smtClean="0"/>
              <a:t>Assistant Professor of Commerce</a:t>
            </a:r>
          </a:p>
          <a:p>
            <a:pPr algn="r">
              <a:buNone/>
            </a:pPr>
            <a:r>
              <a:rPr lang="en-IN" dirty="0" err="1" smtClean="0"/>
              <a:t>Kanya</a:t>
            </a:r>
            <a:r>
              <a:rPr lang="en-IN" dirty="0" smtClean="0"/>
              <a:t> </a:t>
            </a:r>
            <a:r>
              <a:rPr lang="en-IN" dirty="0" err="1" smtClean="0"/>
              <a:t>Mahavidyalaya</a:t>
            </a:r>
            <a:r>
              <a:rPr lang="en-IN" dirty="0" smtClean="0"/>
              <a:t> </a:t>
            </a:r>
            <a:r>
              <a:rPr lang="en-IN" dirty="0" err="1" smtClean="0"/>
              <a:t>Kharkhoda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133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Algerian" pitchFamily="82" charset="0"/>
              </a:rPr>
              <a:t>Descriptive Statistics</a:t>
            </a:r>
            <a:r>
              <a:rPr lang="en-US" b="1" dirty="0" smtClean="0">
                <a:solidFill>
                  <a:srgbClr val="000099"/>
                </a:solidFill>
              </a:rPr>
              <a:t/>
            </a:r>
            <a:br>
              <a:rPr lang="en-US" b="1" dirty="0" smtClean="0">
                <a:solidFill>
                  <a:srgbClr val="000099"/>
                </a:solidFill>
              </a:rPr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Measures of Central Tendency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Measures of Location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Measures of Dispersion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Measures of Symmetry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Measures of </a:t>
            </a:r>
            <a:r>
              <a:rPr lang="en-US" dirty="0" smtClean="0">
                <a:solidFill>
                  <a:srgbClr val="002060"/>
                </a:solidFill>
              </a:rPr>
              <a:t>Kurtosis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7030A0"/>
                </a:solidFill>
                <a:latin typeface="Algerian" pitchFamily="82" charset="0"/>
              </a:rPr>
              <a:t>Symmetric </a:t>
            </a:r>
            <a:r>
              <a:rPr lang="en-US" b="1" dirty="0" smtClean="0">
                <a:solidFill>
                  <a:srgbClr val="7030A0"/>
                </a:solidFill>
                <a:latin typeface="Algerian" pitchFamily="82" charset="0"/>
              </a:rPr>
              <a:t>Distribution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000099"/>
                </a:solidFill>
              </a:rPr>
              <a:t/>
            </a:r>
            <a:br>
              <a:rPr lang="en-US" b="1" dirty="0" smtClean="0">
                <a:solidFill>
                  <a:srgbClr val="000099"/>
                </a:solidFill>
              </a:rPr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indent="457200"/>
            <a:endParaRPr lang="en-US" dirty="0" smtClean="0"/>
          </a:p>
          <a:p>
            <a:pPr indent="457200" algn="just"/>
            <a:r>
              <a:rPr lang="en-US" sz="2800" dirty="0" smtClean="0">
                <a:latin typeface="Aharoni" pitchFamily="2" charset="-79"/>
                <a:cs typeface="Aharoni" pitchFamily="2" charset="-79"/>
              </a:rPr>
              <a:t> A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distribution is symmetric if it can be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folded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along the vertical axis so that the two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sides coincide.</a:t>
            </a:r>
            <a:endParaRPr lang="en-US" sz="2800" dirty="0" smtClean="0">
              <a:latin typeface="Aharoni" pitchFamily="2" charset="-79"/>
              <a:cs typeface="Aharoni" pitchFamily="2" charset="-79"/>
            </a:endParaRPr>
          </a:p>
          <a:p>
            <a:pPr indent="457200" algn="just"/>
            <a:r>
              <a:rPr lang="en-US" sz="2800" dirty="0" smtClean="0">
                <a:latin typeface="Aharoni" pitchFamily="2" charset="-79"/>
                <a:cs typeface="Aharoni" pitchFamily="2" charset="-79"/>
              </a:rPr>
              <a:t> If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the distribution is symmetric, the mean,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the 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median, and the mode are equal and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are 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located at the same position along 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the horizontal axis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7030A0"/>
                </a:solidFill>
                <a:latin typeface="Algerian" pitchFamily="82" charset="0"/>
              </a:rPr>
              <a:t>Example of a Symmetric Distribution</a:t>
            </a:r>
            <a:endParaRPr lang="en-IN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C3300"/>
              </a:solidFill>
            </a:endParaRPr>
          </a:p>
          <a:p>
            <a:pPr>
              <a:buNone/>
            </a:pPr>
            <a:endParaRPr lang="en-IN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3999"/>
            <a:ext cx="7315200" cy="487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rgbClr val="7030A0"/>
                </a:solidFill>
                <a:latin typeface="Algerian" pitchFamily="82" charset="0"/>
              </a:rPr>
              <a:t>Meaning of </a:t>
            </a:r>
            <a:r>
              <a:rPr lang="en-IN" dirty="0" err="1" smtClean="0">
                <a:solidFill>
                  <a:srgbClr val="7030A0"/>
                </a:solidFill>
                <a:latin typeface="Algerian" pitchFamily="82" charset="0"/>
              </a:rPr>
              <a:t>Skewness</a:t>
            </a:r>
            <a:endParaRPr lang="en-IN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2578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C33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latin typeface="AR BLANCA" pitchFamily="2" charset="0"/>
              </a:rPr>
              <a:t>The term </a:t>
            </a:r>
            <a:r>
              <a:rPr lang="en-IN" dirty="0" err="1" smtClean="0">
                <a:latin typeface="AR BLANCA" pitchFamily="2" charset="0"/>
              </a:rPr>
              <a:t>skewness</a:t>
            </a:r>
            <a:r>
              <a:rPr lang="en-IN" dirty="0" smtClean="0">
                <a:latin typeface="AR BLANCA" pitchFamily="2" charset="0"/>
              </a:rPr>
              <a:t> means lack of symmetry in a frequency distribution</a:t>
            </a:r>
          </a:p>
          <a:p>
            <a:pPr>
              <a:buFont typeface="Wingdings" pitchFamily="2" charset="2"/>
              <a:buChar char="§"/>
            </a:pPr>
            <a:r>
              <a:rPr lang="en-IN" dirty="0" err="1" smtClean="0">
                <a:latin typeface="AR BLANCA" pitchFamily="2" charset="0"/>
              </a:rPr>
              <a:t>Skewness</a:t>
            </a:r>
            <a:r>
              <a:rPr lang="en-IN" dirty="0" smtClean="0">
                <a:latin typeface="AR BLANCA" pitchFamily="2" charset="0"/>
              </a:rPr>
              <a:t> denotes the degree of departure of a distribution from symmetry and reveals the direction of </a:t>
            </a:r>
            <a:r>
              <a:rPr lang="en-IN" dirty="0" err="1" smtClean="0">
                <a:latin typeface="AR BLANCA" pitchFamily="2" charset="0"/>
              </a:rPr>
              <a:t>scatterness</a:t>
            </a:r>
            <a:r>
              <a:rPr lang="en-IN" dirty="0" smtClean="0">
                <a:latin typeface="AR BLANCA" pitchFamily="2" charset="0"/>
              </a:rPr>
              <a:t> of the items. </a:t>
            </a:r>
          </a:p>
          <a:p>
            <a:pPr>
              <a:buFont typeface="Wingdings" pitchFamily="2" charset="2"/>
              <a:buChar char="§"/>
            </a:pPr>
            <a:r>
              <a:rPr lang="en-IN" dirty="0" err="1" smtClean="0">
                <a:latin typeface="AR BLANCA" pitchFamily="2" charset="0"/>
              </a:rPr>
              <a:t>Skewness</a:t>
            </a:r>
            <a:r>
              <a:rPr lang="en-IN" dirty="0" smtClean="0">
                <a:latin typeface="AR BLANCA" pitchFamily="2" charset="0"/>
              </a:rPr>
              <a:t> tells us about the asymmetry of the frequency distribution.</a:t>
            </a:r>
            <a:endParaRPr lang="en-IN" dirty="0">
              <a:latin typeface="AR BLANCA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Algerian" pitchFamily="82" charset="0"/>
              </a:rPr>
              <a:t>Measures of Symmetry</a:t>
            </a:r>
            <a:endParaRPr lang="en-IN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Aparajita" pitchFamily="34" charset="0"/>
                <a:cs typeface="Aparajita" pitchFamily="34" charset="0"/>
              </a:rPr>
              <a:t>Skewness</a:t>
            </a:r>
            <a:endParaRPr lang="en-US" sz="4000" dirty="0" smtClean="0">
              <a:latin typeface="Aparajita" pitchFamily="34" charset="0"/>
              <a:cs typeface="Aparajita" pitchFamily="34" charset="0"/>
            </a:endParaRPr>
          </a:p>
          <a:p>
            <a:pPr lvl="1"/>
            <a:r>
              <a:rPr lang="en-US" sz="4000" dirty="0" smtClean="0">
                <a:latin typeface="Aparajita" pitchFamily="34" charset="0"/>
                <a:cs typeface="Aparajita" pitchFamily="34" charset="0"/>
              </a:rPr>
              <a:t>Symmetric distribution</a:t>
            </a:r>
          </a:p>
          <a:p>
            <a:pPr lvl="1"/>
            <a:r>
              <a:rPr lang="en-US" sz="4000" dirty="0" smtClean="0">
                <a:latin typeface="Aparajita" pitchFamily="34" charset="0"/>
                <a:cs typeface="Aparajita" pitchFamily="34" charset="0"/>
              </a:rPr>
              <a:t>Positively skewed distribution</a:t>
            </a:r>
          </a:p>
          <a:p>
            <a:pPr lvl="1"/>
            <a:r>
              <a:rPr lang="en-US" sz="4000" dirty="0" smtClean="0">
                <a:latin typeface="Aparajita" pitchFamily="34" charset="0"/>
                <a:cs typeface="Aparajita" pitchFamily="34" charset="0"/>
              </a:rPr>
              <a:t>Negatively skewed distribution</a:t>
            </a:r>
          </a:p>
          <a:p>
            <a:endParaRPr lang="en-US" dirty="0" smtClean="0">
              <a:solidFill>
                <a:srgbClr val="CC33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IN" dirty="0" err="1" smtClean="0">
                <a:solidFill>
                  <a:srgbClr val="7030A0"/>
                </a:solidFill>
                <a:latin typeface="Algerian" pitchFamily="82" charset="0"/>
              </a:rPr>
              <a:t>Skewness</a:t>
            </a:r>
            <a:r>
              <a:rPr lang="en-IN" dirty="0" smtClean="0">
                <a:solidFill>
                  <a:srgbClr val="7030A0"/>
                </a:solidFill>
                <a:latin typeface="Algerian" pitchFamily="82" charset="0"/>
              </a:rPr>
              <a:t> and frequency distribution</a:t>
            </a:r>
            <a:endParaRPr lang="en-IN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4648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C3300"/>
              </a:solidFill>
            </a:endParaRPr>
          </a:p>
          <a:p>
            <a:pPr>
              <a:spcBef>
                <a:spcPct val="0"/>
              </a:spcBef>
            </a:pPr>
            <a:r>
              <a:rPr lang="en-US" sz="3600" dirty="0" smtClean="0">
                <a:latin typeface="AR BERKLEY" pitchFamily="2" charset="0"/>
              </a:rPr>
              <a:t>if </a:t>
            </a:r>
            <a:r>
              <a:rPr lang="en-US" sz="3600" dirty="0" smtClean="0">
                <a:latin typeface="AR BERKLEY" pitchFamily="2" charset="0"/>
              </a:rPr>
              <a:t>the two sides do not coincide, </a:t>
            </a:r>
            <a:r>
              <a:rPr lang="en-US" sz="3600" dirty="0" smtClean="0">
                <a:latin typeface="AR BERKLEY" pitchFamily="2" charset="0"/>
              </a:rPr>
              <a:t>distribution is said to be asymmetric.</a:t>
            </a:r>
          </a:p>
          <a:p>
            <a:pPr>
              <a:spcBef>
                <a:spcPct val="0"/>
              </a:spcBef>
            </a:pPr>
            <a:r>
              <a:rPr lang="en-US" sz="3600" dirty="0" smtClean="0">
                <a:latin typeface="AR BERKLEY" pitchFamily="2" charset="0"/>
              </a:rPr>
              <a:t>a distribution that is </a:t>
            </a:r>
            <a:r>
              <a:rPr lang="en-US" sz="3600" dirty="0" smtClean="0">
                <a:latin typeface="AR BERKLEY" pitchFamily="2" charset="0"/>
              </a:rPr>
              <a:t>asymmetric with </a:t>
            </a:r>
            <a:r>
              <a:rPr lang="en-US" sz="3600" dirty="0" smtClean="0">
                <a:latin typeface="AR BERKLEY" pitchFamily="2" charset="0"/>
              </a:rPr>
              <a:t>respect to a vertical axis is </a:t>
            </a:r>
            <a:r>
              <a:rPr lang="en-US" sz="3600" dirty="0" smtClean="0">
                <a:latin typeface="AR BERKLEY" pitchFamily="2" charset="0"/>
              </a:rPr>
              <a:t>said to </a:t>
            </a:r>
            <a:r>
              <a:rPr lang="en-US" sz="3600" dirty="0" smtClean="0">
                <a:latin typeface="AR BERKLEY" pitchFamily="2" charset="0"/>
              </a:rPr>
              <a:t>be skewed.</a:t>
            </a:r>
          </a:p>
          <a:p>
            <a:pPr>
              <a:spcBef>
                <a:spcPct val="0"/>
              </a:spcBef>
            </a:pPr>
            <a:endParaRPr lang="en-US" dirty="0" smtClean="0"/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 pitchFamily="18" charset="0"/>
              </a:rPr>
              <a:t>Two Types of </a:t>
            </a:r>
            <a:r>
              <a:rPr lang="en-US" sz="4800" b="1" dirty="0" err="1" smtClean="0">
                <a:latin typeface="Times New Roman" pitchFamily="18" charset="0"/>
              </a:rPr>
              <a:t>Skewness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C3300"/>
              </a:solidFill>
            </a:endParaRPr>
          </a:p>
          <a:p>
            <a:pPr>
              <a:buNone/>
            </a:pPr>
            <a:endParaRPr lang="en-IN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609600" y="1397000"/>
          <a:ext cx="8229600" cy="36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7030A0"/>
                </a:solidFill>
                <a:latin typeface="Algerian" pitchFamily="82" charset="0"/>
              </a:rPr>
              <a:t>Positively skewed distribution</a:t>
            </a:r>
            <a:endParaRPr lang="en-IN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4648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C3300"/>
              </a:solidFill>
            </a:endParaRPr>
          </a:p>
          <a:p>
            <a:pPr>
              <a:spcBef>
                <a:spcPct val="0"/>
              </a:spcBef>
            </a:pPr>
            <a:r>
              <a:rPr lang="en-US" sz="3600" dirty="0" smtClean="0">
                <a:latin typeface="AR BERKLEY" pitchFamily="2" charset="0"/>
              </a:rPr>
              <a:t>If the longer tail of the frequency curve of distribution lies to the right of the central point, it is called a positively skewed distribution.</a:t>
            </a:r>
          </a:p>
          <a:p>
            <a:pPr>
              <a:spcBef>
                <a:spcPct val="0"/>
              </a:spcBef>
            </a:pPr>
            <a:endParaRPr lang="en-US" sz="3600" dirty="0" smtClean="0">
              <a:latin typeface="AR BERKLEY" pitchFamily="2" charset="0"/>
            </a:endParaRPr>
          </a:p>
          <a:p>
            <a:pPr>
              <a:spcBef>
                <a:spcPct val="0"/>
              </a:spcBef>
            </a:pPr>
            <a:endParaRPr lang="en-US" dirty="0" smtClean="0"/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Times New Roman" pitchFamily="18" charset="0"/>
              </a:rPr>
              <a:t>Positively Skewed Distribution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C3300"/>
              </a:solidFill>
            </a:endParaRPr>
          </a:p>
          <a:p>
            <a:pPr>
              <a:buNone/>
            </a:pPr>
            <a:endParaRPr lang="en-IN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576388"/>
            <a:ext cx="581977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7030A0"/>
                </a:solidFill>
                <a:latin typeface="Algerian" pitchFamily="82" charset="0"/>
              </a:rPr>
              <a:t>Negatively </a:t>
            </a:r>
            <a:r>
              <a:rPr lang="en-IN" sz="4000" dirty="0" smtClean="0">
                <a:solidFill>
                  <a:srgbClr val="7030A0"/>
                </a:solidFill>
                <a:latin typeface="Algerian" pitchFamily="82" charset="0"/>
              </a:rPr>
              <a:t>skewed </a:t>
            </a:r>
            <a:r>
              <a:rPr lang="en-IN" sz="4000" dirty="0" smtClean="0">
                <a:solidFill>
                  <a:srgbClr val="7030A0"/>
                </a:solidFill>
                <a:latin typeface="Algerian" pitchFamily="82" charset="0"/>
              </a:rPr>
              <a:t>distribution</a:t>
            </a:r>
            <a:endParaRPr lang="en-IN" sz="4000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C3300"/>
              </a:solidFill>
            </a:endParaRPr>
          </a:p>
          <a:p>
            <a:r>
              <a:rPr lang="en-US" dirty="0" smtClean="0">
                <a:latin typeface="AR BERKLEY" pitchFamily="2" charset="0"/>
              </a:rPr>
              <a:t>If the longer tail of the frequency curve of distribution lies to the </a:t>
            </a:r>
            <a:r>
              <a:rPr lang="en-US" dirty="0" smtClean="0">
                <a:latin typeface="AR BERKLEY" pitchFamily="2" charset="0"/>
              </a:rPr>
              <a:t>left </a:t>
            </a:r>
            <a:r>
              <a:rPr lang="en-US" dirty="0" smtClean="0">
                <a:latin typeface="AR BERKLEY" pitchFamily="2" charset="0"/>
              </a:rPr>
              <a:t>of the central point, it is called a </a:t>
            </a:r>
            <a:r>
              <a:rPr lang="en-US" dirty="0" smtClean="0">
                <a:latin typeface="AR BERKLEY" pitchFamily="2" charset="0"/>
              </a:rPr>
              <a:t>negatively </a:t>
            </a:r>
            <a:r>
              <a:rPr lang="en-US" dirty="0" smtClean="0">
                <a:latin typeface="AR BERKLEY" pitchFamily="2" charset="0"/>
              </a:rPr>
              <a:t>skewed distribution.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 pitchFamily="18" charset="0"/>
              </a:rPr>
              <a:t>Two Types of </a:t>
            </a:r>
            <a:r>
              <a:rPr lang="en-US" sz="4800" b="1" dirty="0" err="1" smtClean="0">
                <a:latin typeface="Times New Roman" pitchFamily="18" charset="0"/>
              </a:rPr>
              <a:t>Skewness</a:t>
            </a:r>
            <a:endParaRPr lang="en-IN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8000" y="1383081"/>
            <a:ext cx="6408000" cy="457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Algerian" pitchFamily="82" charset="0"/>
              </a:rPr>
              <a:t>Measures of </a:t>
            </a:r>
            <a:r>
              <a:rPr lang="en-US" sz="4800" dirty="0" err="1" smtClean="0">
                <a:solidFill>
                  <a:srgbClr val="7030A0"/>
                </a:solidFill>
                <a:latin typeface="Algerian" pitchFamily="82" charset="0"/>
              </a:rPr>
              <a:t>Skewness</a:t>
            </a:r>
            <a:endParaRPr lang="en-IN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If Mean &gt; Mode, the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skewness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is positive.</a:t>
            </a: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If Mean &lt; Mode, the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skewness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is negative.</a:t>
            </a: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If Mean = Mode, the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skewness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is zero.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038600"/>
            <a:ext cx="223202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886200"/>
            <a:ext cx="48768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Algerian" pitchFamily="82" charset="0"/>
              </a:rPr>
              <a:t>Measures of </a:t>
            </a:r>
            <a:r>
              <a:rPr lang="en-US" sz="4800" dirty="0" err="1" smtClean="0">
                <a:solidFill>
                  <a:srgbClr val="7030A0"/>
                </a:solidFill>
                <a:latin typeface="Algerian" pitchFamily="82" charset="0"/>
              </a:rPr>
              <a:t>skewness</a:t>
            </a:r>
            <a:endParaRPr lang="en-IN" dirty="0">
              <a:solidFill>
                <a:srgbClr val="7030A0"/>
              </a:solidFill>
              <a:latin typeface="Algerian" pitchFamily="82" charset="0"/>
            </a:endParaRPr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ph idx="1"/>
          </p:nvPr>
        </p:nvGraphicFramePr>
        <p:xfrm>
          <a:off x="990600" y="1600200"/>
          <a:ext cx="6477000" cy="914400"/>
        </p:xfrm>
        <a:graphic>
          <a:graphicData uri="http://schemas.openxmlformats.org/presentationml/2006/ole">
            <p:oleObj spid="_x0000_s2052" name="Equation" r:id="rId3" imgW="2692080" imgH="380880" progId="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609600" y="2747963"/>
          <a:ext cx="7315200" cy="844550"/>
        </p:xfrm>
        <a:graphic>
          <a:graphicData uri="http://schemas.openxmlformats.org/presentationml/2006/ole">
            <p:oleObj spid="_x0000_s2053" name="Equation" r:id="rId4" imgW="3390900" imgH="393700" progId="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914400" y="3733800"/>
          <a:ext cx="6858000" cy="938212"/>
        </p:xfrm>
        <a:graphic>
          <a:graphicData uri="http://schemas.openxmlformats.org/presentationml/2006/ole">
            <p:oleObj spid="_x0000_s2054" name="Equation" r:id="rId5" imgW="2793960" imgH="380880" progId="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1143000" y="4876800"/>
          <a:ext cx="6553200" cy="1138237"/>
        </p:xfrm>
        <a:graphic>
          <a:graphicData uri="http://schemas.openxmlformats.org/presentationml/2006/ole">
            <p:oleObj spid="_x0000_s2055" name="Equation" r:id="rId6" imgW="2412720" imgH="419040" progId="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16600" dirty="0" smtClean="0">
                <a:solidFill>
                  <a:srgbClr val="7030A0"/>
                </a:solidFill>
                <a:latin typeface="Algerian" pitchFamily="82" charset="0"/>
              </a:rPr>
              <a:t>Thanks</a:t>
            </a:r>
            <a:endParaRPr lang="en-IN" sz="16600" dirty="0">
              <a:solidFill>
                <a:srgbClr val="7030A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292</Words>
  <Application>Microsoft Office PowerPoint</Application>
  <PresentationFormat>On-screen Show (4:3)</PresentationFormat>
  <Paragraphs>50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Descriptive Statistics [Measures of Symmetry] </vt:lpstr>
      <vt:lpstr>Descriptive Statistics </vt:lpstr>
      <vt:lpstr>  Symmetric Distribution  </vt:lpstr>
      <vt:lpstr>Example of a Symmetric Distribution</vt:lpstr>
      <vt:lpstr>Meaning of Skewness</vt:lpstr>
      <vt:lpstr>Measures of Symmetry</vt:lpstr>
      <vt:lpstr>Skewness and frequency distribution</vt:lpstr>
      <vt:lpstr>Two Types of Skewness</vt:lpstr>
      <vt:lpstr>Positively skewed distribution</vt:lpstr>
      <vt:lpstr>Positively Skewed Distribution</vt:lpstr>
      <vt:lpstr>Negatively skewed distribution</vt:lpstr>
      <vt:lpstr>Two Types of Skewness</vt:lpstr>
      <vt:lpstr>Measures of Skewness</vt:lpstr>
      <vt:lpstr>Measures of skewness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Descriptive Statistics [Measures of Symmetry and Peakedness]</dc:title>
  <dc:creator>Dr. Parmila</dc:creator>
  <cp:lastModifiedBy>Dr. Parmila</cp:lastModifiedBy>
  <cp:revision>15</cp:revision>
  <dcterms:created xsi:type="dcterms:W3CDTF">2006-08-16T00:00:00Z</dcterms:created>
  <dcterms:modified xsi:type="dcterms:W3CDTF">2020-04-18T11:28:30Z</dcterms:modified>
</cp:coreProperties>
</file>